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20" r:id="rId2"/>
    <p:sldId id="305" r:id="rId3"/>
    <p:sldId id="293" r:id="rId4"/>
    <p:sldId id="313" r:id="rId5"/>
    <p:sldId id="384" r:id="rId6"/>
    <p:sldId id="385" r:id="rId7"/>
    <p:sldId id="387" r:id="rId8"/>
    <p:sldId id="359" r:id="rId9"/>
    <p:sldId id="383" r:id="rId10"/>
    <p:sldId id="350" r:id="rId11"/>
    <p:sldId id="348" r:id="rId12"/>
    <p:sldId id="379" r:id="rId13"/>
    <p:sldId id="380" r:id="rId14"/>
    <p:sldId id="381" r:id="rId15"/>
    <p:sldId id="382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86" r:id="rId33"/>
    <p:sldId id="352" r:id="rId34"/>
    <p:sldId id="300" r:id="rId35"/>
  </p:sldIdLst>
  <p:sldSz cx="9144000" cy="5143500" type="screen16x9"/>
  <p:notesSz cx="6858000" cy="9144000"/>
  <p:embeddedFontLst>
    <p:embeddedFont>
      <p:font typeface="맑은 고딕" pitchFamily="50" charset="-127"/>
      <p:regular r:id="rId37"/>
      <p:bold r:id="rId38"/>
    </p:embeddedFont>
    <p:embeddedFont>
      <p:font typeface="DX고딕 40" charset="-127"/>
      <p:regular r:id="rId39"/>
    </p:embeddedFont>
    <p:embeddedFont>
      <p:font typeface="Arial Unicode MS" pitchFamily="50" charset="-127"/>
      <p:regular r:id="rId40"/>
    </p:embeddedFont>
    <p:embeddedFont>
      <p:font typeface="DX봄수체화B" charset="-127"/>
      <p:regular r:id="rId41"/>
    </p:embeddedFont>
    <p:embeddedFont>
      <p:font typeface="DX고딕 20" charset="-127"/>
      <p:regular r:id="rId42"/>
    </p:embeddedFont>
    <p:embeddedFont>
      <p:font typeface="DX고딕 30" charset="-127"/>
      <p:regular r:id="rId43"/>
    </p:embeddedFont>
    <p:embeddedFont>
      <p:font typeface="DX고딕 70" charset="-127"/>
      <p:regular r:id="rId44"/>
    </p:embeddedFont>
    <p:embeddedFont>
      <p:font typeface="DX고딕 60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869"/>
    <a:srgbClr val="BB7D6F"/>
    <a:srgbClr val="5B664C"/>
    <a:srgbClr val="BEC28E"/>
    <a:srgbClr val="79BD9A"/>
    <a:srgbClr val="3B8686"/>
    <a:srgbClr val="F3E207"/>
    <a:srgbClr val="F8E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81703" autoAdjust="0"/>
  </p:normalViewPr>
  <p:slideViewPr>
    <p:cSldViewPr>
      <p:cViewPr varScale="1">
        <p:scale>
          <a:sx n="51" d="100"/>
          <a:sy n="51" d="100"/>
        </p:scale>
        <p:origin x="-90" y="-10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CF946-7941-42E6-B6D4-EB09943B01E7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C526-4077-450E-B359-3F0F61BCF3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5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색상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네비게이션은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빠른 길만 알려줄까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9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4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기능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8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핵심 가치를 느낄</a:t>
            </a:r>
            <a:r>
              <a:rPr lang="ko-KR" altLang="en-US" baseline="0" dirty="0" smtClean="0"/>
              <a:t> 수 있게 글이나 설명 추가 하던가 아니면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슬라이드에 글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2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2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92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4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: </a:t>
            </a:r>
            <a:fld id="{1C6188A0-85B3-422B-9D9A-F5B0E9E155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26746" y="268225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Ⅵ. </a:t>
            </a:r>
            <a:r>
              <a:rPr lang="ko-KR" altLang="en-US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시스템 관리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506627"/>
            <a:ext cx="71859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flipH="1">
            <a:off x="7741033" y="339810"/>
            <a:ext cx="140296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7201138" y="339810"/>
            <a:ext cx="531692" cy="1668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7994723" y="372098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0" dirty="0" smtClean="0">
                <a:solidFill>
                  <a:schemeClr val="bg1">
                    <a:lumMod val="50000"/>
                  </a:schemeClr>
                </a:solidFill>
              </a:rPr>
              <a:t>관리자 지침서</a:t>
            </a:r>
            <a:endParaRPr lang="en-US" altLang="ko-KR" sz="900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6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4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1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6" y="20479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6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8A9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/>
          <p:cNvCxnSpPr>
            <a:stCxn id="19" idx="5"/>
            <a:endCxn id="20" idx="5"/>
          </p:cNvCxnSpPr>
          <p:nvPr/>
        </p:nvCxnSpPr>
        <p:spPr>
          <a:xfrm>
            <a:off x="3986806" y="2920425"/>
            <a:ext cx="499865" cy="3420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20" idx="3"/>
            <a:endCxn id="21" idx="7"/>
          </p:cNvCxnSpPr>
          <p:nvPr/>
        </p:nvCxnSpPr>
        <p:spPr>
          <a:xfrm flipV="1">
            <a:off x="4359377" y="2543188"/>
            <a:ext cx="207932" cy="71927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21" idx="2"/>
            <a:endCxn id="22" idx="6"/>
          </p:cNvCxnSpPr>
          <p:nvPr/>
        </p:nvCxnSpPr>
        <p:spPr>
          <a:xfrm flipV="1">
            <a:off x="4413652" y="2388221"/>
            <a:ext cx="765229" cy="218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833149" y="2766768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33014" y="3108806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413652" y="2516825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998861" y="2298211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87914" y="4866501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팀명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: </a:t>
            </a:r>
            <a:r>
              <a:rPr lang="ko-KR" altLang="en-US" sz="1200" dirty="0" err="1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멀티루</a:t>
            </a:r>
            <a:endParaRPr lang="ko-KR" altLang="en-US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 flipH="1">
            <a:off x="4565328" y="2643758"/>
            <a:ext cx="1" cy="8640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23505" y="843558"/>
            <a:ext cx="3488455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여기루는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추후 사용자들의 여행 정보를 데이터베이스로 만들 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것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이를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활용해 </a:t>
            </a:r>
            <a:r>
              <a:rPr kumimoji="1" lang="ko-K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여기루만의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루트</a:t>
            </a:r>
            <a:r>
              <a:rPr kumimoji="1" lang="x-none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관광지를 추천해 줄 수 </a:t>
            </a:r>
            <a:r>
              <a:rPr kumimoji="1" lang="ko-KR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음</a:t>
            </a:r>
            <a:r>
              <a:rPr kumimoji="1" lang="x-none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05423" y="1361421"/>
            <a:ext cx="2618024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루트에 대한 데이터베이스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51363" y="1356906"/>
            <a:ext cx="1481496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Tmap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의 지도 정보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1356905"/>
            <a:ext cx="1627369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2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데이터베이스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33364" y="1275606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519280" y="3653611"/>
            <a:ext cx="407355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기타 필요한 자원인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 정보와 주유소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편의점 등 여러 시설들의 정보는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와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Tmap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지도 정보를 사용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929300" y="1774912"/>
            <a:ext cx="2489815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572000" y="1779662"/>
            <a:ext cx="0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419115" y="1779662"/>
            <a:ext cx="2972996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707904" y="2355726"/>
            <a:ext cx="164382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800" b="1" dirty="0">
                <a:solidFill>
                  <a:srgbClr val="5B664C"/>
                </a:solidFill>
                <a:latin typeface="상상토끼 꽃길" pitchFamily="18" charset="-127"/>
                <a:ea typeface="상상토끼 꽃길" pitchFamily="18" charset="-127"/>
              </a:rPr>
              <a:t>핵심자원</a:t>
            </a:r>
            <a:endParaRPr lang="ko-KR" altLang="en-US" sz="2800" b="1" dirty="0">
              <a:solidFill>
                <a:srgbClr val="5B664C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33364" y="4371950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0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핵심 자원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1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 설명선 41"/>
          <p:cNvSpPr/>
          <p:nvPr/>
        </p:nvSpPr>
        <p:spPr>
          <a:xfrm>
            <a:off x="611560" y="2775779"/>
            <a:ext cx="3807582" cy="1884203"/>
          </a:xfrm>
          <a:prstGeom prst="wedgeRectCallout">
            <a:avLst>
              <a:gd name="adj1" fmla="val 59858"/>
              <a:gd name="adj2" fmla="val -39052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 설명선 40"/>
          <p:cNvSpPr/>
          <p:nvPr/>
        </p:nvSpPr>
        <p:spPr>
          <a:xfrm>
            <a:off x="116382" y="411510"/>
            <a:ext cx="4158778" cy="2017430"/>
          </a:xfrm>
          <a:prstGeom prst="wedgeRectCallout">
            <a:avLst>
              <a:gd name="adj1" fmla="val 60925"/>
              <a:gd name="adj2" fmla="val 40186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4929555" y="790610"/>
            <a:ext cx="3746901" cy="1277084"/>
          </a:xfrm>
          <a:prstGeom prst="wedgeRectCallout">
            <a:avLst/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073571" y="2346823"/>
            <a:ext cx="2194832" cy="52322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“ </a:t>
            </a:r>
            <a:r>
              <a:rPr kumimoji="1" lang="ko-KR" altLang="en-US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수익성 </a:t>
            </a:r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”</a:t>
            </a:r>
            <a:endParaRPr kumimoji="1" lang="en-US" altLang="ko-KR" sz="2800" u="sng" dirty="0">
              <a:solidFill>
                <a:srgbClr val="5B664C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555526"/>
            <a:ext cx="403187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어플과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T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맵의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연동으로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사용량 및 사용자 증가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560" y="787321"/>
            <a:ext cx="3024336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사용자들의 여행 습관 데이터베이스 정보 축적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1019116"/>
            <a:ext cx="2952328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사용자들의 여행 계획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여행한 곳 등 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여행정보들을 하나의 데이터베이스로 만듦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7584" y="2859782"/>
            <a:ext cx="3456383" cy="60016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음식점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숙박과 제휴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현재 위치와 가깝거나 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여행 스타일에 맞는 업체의 </a:t>
            </a:r>
            <a:r>
              <a:rPr kumimoji="1" lang="ko-KR" altLang="en-US" sz="1100" b="1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광고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를 삽입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6282" y="1267119"/>
            <a:ext cx="2498046" cy="261610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검색 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루트의 </a:t>
            </a:r>
            <a:r>
              <a:rPr kumimoji="1" lang="ko-KR" altLang="en-US" sz="110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개수 증가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에 따른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수익</a:t>
            </a:r>
            <a:endParaRPr kumimoji="1" lang="ko-KR" altLang="en-US" sz="1100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08104" y="1491630"/>
            <a:ext cx="324036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경유지 추가를 기본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3(2)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개로 설정하고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이를 초과할 경우 추가 비용을 결제하도록 하여 얻는 수익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89894"/>
            <a:ext cx="4320480" cy="2346152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9" name="직선 연결선 1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9" idx="1"/>
            <a:endCxn id="10" idx="1"/>
          </p:cNvCxnSpPr>
          <p:nvPr/>
        </p:nvCxnSpPr>
        <p:spPr>
          <a:xfrm>
            <a:off x="323528" y="663248"/>
            <a:ext cx="288032" cy="2317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0" idx="1"/>
            <a:endCxn id="11" idx="1"/>
          </p:cNvCxnSpPr>
          <p:nvPr/>
        </p:nvCxnSpPr>
        <p:spPr>
          <a:xfrm>
            <a:off x="611560" y="895043"/>
            <a:ext cx="360040" cy="293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1"/>
            <a:endCxn id="28" idx="1"/>
          </p:cNvCxnSpPr>
          <p:nvPr/>
        </p:nvCxnSpPr>
        <p:spPr>
          <a:xfrm>
            <a:off x="971600" y="1188393"/>
            <a:ext cx="216024" cy="3549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547094" y="1856592"/>
            <a:ext cx="2646610" cy="415498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여행자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들의 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여행정보를 알고 싶은 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105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기업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들에게 제공해 돈을 벌 수 있을 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것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87624" y="1374022"/>
            <a:ext cx="252028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데이터베이스는 자체적으로 사용자에게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유동적인 정보를 제공할 수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cxnSp>
        <p:nvCxnSpPr>
          <p:cNvPr id="31" name="직선 연결선 30"/>
          <p:cNvCxnSpPr>
            <a:stCxn id="28" idx="1"/>
            <a:endCxn id="25" idx="1"/>
          </p:cNvCxnSpPr>
          <p:nvPr/>
        </p:nvCxnSpPr>
        <p:spPr>
          <a:xfrm>
            <a:off x="1187624" y="1543299"/>
            <a:ext cx="359470" cy="521042"/>
          </a:xfrm>
          <a:prstGeom prst="line">
            <a:avLst/>
          </a:prstGeom>
          <a:ln w="19050">
            <a:solidFill>
              <a:srgbClr val="BB7D6F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5" y="891779"/>
            <a:ext cx="506145" cy="506145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2572547" y="3652855"/>
            <a:ext cx="1368153" cy="861232"/>
          </a:xfrm>
          <a:prstGeom prst="wedgeRectCallout">
            <a:avLst>
              <a:gd name="adj1" fmla="val 22590"/>
              <a:gd name="adj2" fmla="val -73987"/>
            </a:avLst>
          </a:prstGeom>
          <a:noFill/>
          <a:ln w="28575">
            <a:solidFill>
              <a:srgbClr val="5B664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16569" y="3670611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할인 티켓 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46504" y="4124551"/>
            <a:ext cx="127470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음식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(</a:t>
            </a:r>
            <a:r>
              <a:rPr lang="ko-KR" altLang="en-US" sz="800" dirty="0" err="1">
                <a:latin typeface="DX고딕 20" pitchFamily="18" charset="-127"/>
                <a:ea typeface="DX고딕 20" pitchFamily="18" charset="-127"/>
              </a:rPr>
              <a:t>맛집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)</a:t>
            </a:r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 정보 제공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29482" y="3818965"/>
            <a:ext cx="1518364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관광지 행사 및 축제 제공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16569" y="3967319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숙박 업체 제공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01152" y="4264026"/>
            <a:ext cx="108234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패키지 상품 제공</a:t>
            </a:r>
          </a:p>
        </p:txBody>
      </p:sp>
      <p:cxnSp>
        <p:nvCxnSpPr>
          <p:cNvPr id="30" name="직선 연결선 29"/>
          <p:cNvCxnSpPr>
            <a:endCxn id="32" idx="1"/>
          </p:cNvCxnSpPr>
          <p:nvPr/>
        </p:nvCxnSpPr>
        <p:spPr>
          <a:xfrm>
            <a:off x="-48768" y="195486"/>
            <a:ext cx="8457237" cy="1304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08469" y="4290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수익성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9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저장 데이터 23"/>
          <p:cNvSpPr/>
          <p:nvPr/>
        </p:nvSpPr>
        <p:spPr>
          <a:xfrm flipH="1">
            <a:off x="1979712" y="0"/>
            <a:ext cx="8718392" cy="5236045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513116"/>
            <a:ext cx="170431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고객입장 </a:t>
            </a:r>
            <a:r>
              <a:rPr lang="ko-KR" altLang="en-US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ko-KR" altLang="en-US" u="sng" dirty="0">
              <a:solidFill>
                <a:srgbClr val="5B664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60035" y="4331880"/>
            <a:ext cx="3142207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작성한 사용자가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내비게이션과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연동했을 때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점심과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저녁시간을 계산하여 </a:t>
            </a:r>
            <a:r>
              <a:rPr kumimoji="1" lang="ko-KR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푸시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알림을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맛집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추천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" t="5287" r="72657" b="54434"/>
          <a:stretch/>
        </p:blipFill>
        <p:spPr>
          <a:xfrm>
            <a:off x="395536" y="1851670"/>
            <a:ext cx="2186369" cy="32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4510235" y="3147814"/>
            <a:ext cx="279595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손쉽게 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자기만의 관광 루트를 편집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관광루트를 만들 수 있게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도와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준다</a:t>
            </a:r>
            <a:r>
              <a:rPr kumimoji="1" lang="x-none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90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11960" y="945183"/>
            <a:ext cx="3647152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가려는 목적지 근처의 관광지를 추천해 주고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세부정보와 관광에 필요한 소요시간을 제공해 줌으로써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효율적인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여행을 가능케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함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3069" y="1995686"/>
            <a:ext cx="3607078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가는 지역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시간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테마 등 고객의 니즈를 반영한 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관광루트 제공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(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검색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목적지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관심 장소를 기반으로 추천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)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98124" y="3498562"/>
            <a:ext cx="325922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편집한 관광루트를 필요할 때 다시 불러올 수 있고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추천 기능을 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여기루에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공유 가능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7904" y="4011910"/>
            <a:ext cx="798617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 err="1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푸시알림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0121" y="1432808"/>
            <a:ext cx="2421512" cy="523221"/>
            <a:chOff x="3004975" y="2663720"/>
            <a:chExt cx="1639523" cy="697628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9996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707904" y="627534"/>
            <a:ext cx="2895344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 주변 관광지를 포함한 루트 추천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67944" y="2809260"/>
            <a:ext cx="2228495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추천 루트 </a:t>
            </a:r>
            <a:r>
              <a:rPr kumimoji="1" lang="ko-KR" altLang="ko-KR" sz="1600" dirty="0" err="1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커스텀</a:t>
            </a:r>
            <a:r>
              <a:rPr kumimoji="1" lang="en-US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화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및 저장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89328" y="1707654"/>
            <a:ext cx="202972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관광루트 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-612576" y="509203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21" idx="1"/>
          </p:cNvCxnSpPr>
          <p:nvPr/>
        </p:nvCxnSpPr>
        <p:spPr>
          <a:xfrm>
            <a:off x="0" y="195486"/>
            <a:ext cx="8028384" cy="1304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28384" y="42901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고객 차별화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순서도: 저장 데이터 27"/>
          <p:cNvSpPr/>
          <p:nvPr/>
        </p:nvSpPr>
        <p:spPr>
          <a:xfrm flipH="1">
            <a:off x="1979712" y="0"/>
            <a:ext cx="8718392" cy="5236045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1800" y="2328126"/>
            <a:ext cx="2182008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2000" dirty="0"/>
              <a:t>타사 비교 </a:t>
            </a:r>
            <a:r>
              <a:rPr lang="ko-KR" altLang="en-US" sz="2000" u="sng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396" y="2264553"/>
            <a:ext cx="2951848" cy="523221"/>
            <a:chOff x="3004975" y="2663720"/>
            <a:chExt cx="1998596" cy="697628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9069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415862" y="993751"/>
            <a:ext cx="3900554" cy="577081"/>
          </a:xfrm>
          <a:prstGeom prst="rect">
            <a:avLst/>
          </a:prstGeom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ko-KR" sz="1050" dirty="0"/>
              <a:t>출발지</a:t>
            </a:r>
            <a:r>
              <a:rPr lang="en-US" altLang="ko-KR" sz="1050" dirty="0"/>
              <a:t>~</a:t>
            </a:r>
            <a:r>
              <a:rPr lang="ko-KR" altLang="ko-KR" sz="1050" dirty="0"/>
              <a:t>목적지</a:t>
            </a:r>
            <a:r>
              <a:rPr lang="en-US" altLang="ko-KR" sz="1050" dirty="0"/>
              <a:t>~</a:t>
            </a:r>
            <a:r>
              <a:rPr lang="ko-KR" altLang="ko-KR" sz="1050" dirty="0"/>
              <a:t>관광지 사이의 위치</a:t>
            </a:r>
            <a:r>
              <a:rPr lang="en-US" altLang="ko-KR" sz="1050" dirty="0"/>
              <a:t>, </a:t>
            </a:r>
            <a:r>
              <a:rPr lang="ko-KR" altLang="ko-KR" sz="1050" dirty="0" smtClean="0"/>
              <a:t>소요시간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원하는 카테고리 등</a:t>
            </a:r>
            <a:r>
              <a:rPr lang="ko-KR" altLang="ko-KR" sz="1050" dirty="0" smtClean="0"/>
              <a:t>을 </a:t>
            </a:r>
            <a:r>
              <a:rPr lang="ko-KR" altLang="ko-KR" sz="1050" dirty="0"/>
              <a:t>고려해 목적지까지 가면서 둘러볼 관광지들을 추천해 준다</a:t>
            </a:r>
            <a:r>
              <a:rPr lang="en-US" altLang="ko-KR" sz="1050" dirty="0" smtClean="0"/>
              <a:t>. </a:t>
            </a:r>
            <a:endParaRPr lang="ko-KR" altLang="ko-KR" sz="1050" dirty="0"/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61" y="3003798"/>
            <a:ext cx="599107" cy="5292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1267246" y="3003798"/>
            <a:ext cx="568450" cy="531308"/>
          </a:xfrm>
          <a:prstGeom prst="roundRect">
            <a:avLst>
              <a:gd name="adj" fmla="val 22419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003798"/>
            <a:ext cx="576064" cy="50405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foregroundMark x1="39793" y1="64478" x2="39793" y2="64478"/>
                        <a14:foregroundMark x1="66667" y1="71343" x2="66667" y2="71343"/>
                        <a14:foregroundMark x1="69251" y1="64478" x2="69251" y2="64478"/>
                        <a14:foregroundMark x1="65891" y1="70746" x2="65891" y2="70746"/>
                        <a14:foregroundMark x1="38243" y1="64478" x2="38243" y2="64478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395536" y="3003798"/>
            <a:ext cx="817162" cy="5129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그림 18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1691680" y="1383670"/>
            <a:ext cx="648000" cy="540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9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4517270" y="1678037"/>
            <a:ext cx="164019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DB(Date Base)</a:t>
            </a:r>
            <a:endParaRPr kumimoji="1" lang="ko-KR" altLang="ko-KR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17270" y="3930216"/>
            <a:ext cx="4086375" cy="73866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추천한 루트를 조금 더 자신의 여행 스타일에 맞출 수 있게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편집 기능을 제공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관광지 루트에 추가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순서 변경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루트안의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관광지 삭제 등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다양한 기능 제공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82447" y="2659727"/>
            <a:ext cx="2443298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여행 루트의 효율성 계산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09451" y="655197"/>
            <a:ext cx="1963999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루트 추천 알고리즘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15319" y="2016591"/>
            <a:ext cx="4030270" cy="57708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저장하고 그 데이터를 이용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다른 사용자들에게 추천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사용자들의 여행한 정보들을 저장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분석 좀더 유동적이고 정확한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정보 제공 </a:t>
            </a:r>
            <a:r>
              <a:rPr kumimoji="1" lang="x-none" altLang="ko-KR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07713" y="3591662"/>
            <a:ext cx="107433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루트 편집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-152485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032614" y="42901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타사 차별화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47379" y="3014581"/>
            <a:ext cx="3998210" cy="57708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저장하고 그 데이터를 이용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다른 사용자들에게 추천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관광지의 관광 시간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최적경로 등을 고려해 효율적인 여행 루트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제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공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83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3880504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31840" y="4004359"/>
            <a:ext cx="5846472" cy="1015663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관광지 저장 기능</a:t>
            </a:r>
            <a:r>
              <a:rPr lang="en-US" altLang="ko-KR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 루트 저장 및 수정 기능을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모두 수행 할 수 있다</a:t>
            </a:r>
            <a:endParaRPr lang="en-US" altLang="ko-KR" sz="20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635896" y="1552819"/>
            <a:ext cx="1797184" cy="1090939"/>
            <a:chOff x="5945154" y="3363472"/>
            <a:chExt cx="1797184" cy="1090939"/>
          </a:xfrm>
        </p:grpSpPr>
        <p:sp>
          <p:nvSpPr>
            <p:cNvPr id="28" name="TextBox 27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31" name="그룹 20"/>
            <p:cNvGrpSpPr/>
            <p:nvPr/>
          </p:nvGrpSpPr>
          <p:grpSpPr>
            <a:xfrm>
              <a:off x="5945154" y="3723509"/>
              <a:ext cx="1797184" cy="707888"/>
              <a:chOff x="887662" y="3154907"/>
              <a:chExt cx="2500731" cy="943852"/>
            </a:xfrm>
            <a:scene3d>
              <a:camera prst="obliqueBottomRight"/>
              <a:lightRig rig="threePt" dir="t"/>
            </a:scene3d>
          </p:grpSpPr>
          <p:sp>
            <p:nvSpPr>
              <p:cNvPr id="32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29191" y="3154907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4000" b="1" dirty="0">
                  <a:solidFill>
                    <a:srgbClr val="8A9869"/>
                  </a:solidFill>
                </a:endParaRPr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611560" y="1206993"/>
            <a:ext cx="1944217" cy="1436765"/>
            <a:chOff x="2123727" y="987574"/>
            <a:chExt cx="1944217" cy="1436765"/>
          </a:xfrm>
        </p:grpSpPr>
        <p:sp>
          <p:nvSpPr>
            <p:cNvPr id="4" name="TextBox 3"/>
            <p:cNvSpPr txBox="1"/>
            <p:nvPr/>
          </p:nvSpPr>
          <p:spPr>
            <a:xfrm>
              <a:off x="3275856" y="2037497"/>
              <a:ext cx="518091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트리플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7480" y="1419622"/>
              <a:ext cx="748923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1600" b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트립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어드바이저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" name="그림 10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8" t="10501" r="70755" b="43841"/>
            <a:stretch/>
          </p:blipFill>
          <p:spPr>
            <a:xfrm>
              <a:off x="3149835" y="1369061"/>
              <a:ext cx="756000" cy="684000"/>
            </a:xfrm>
            <a:prstGeom prst="roundRect">
              <a:avLst>
                <a:gd name="adj" fmla="val 22419"/>
              </a:avLst>
            </a:prstGeom>
            <a:effectLst/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123727" y="1272339"/>
              <a:ext cx="1944217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65157" y="987574"/>
              <a:ext cx="838691" cy="253916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관광지 저장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  <p:pic>
          <p:nvPicPr>
            <p:cNvPr id="37" name="그림 36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667" b="76667" l="11667" r="90667">
                          <a14:foregroundMark x1="42667" y1="39833" x2="42667" y2="39833"/>
                          <a14:foregroundMark x1="39833" y1="41500" x2="39833" y2="41500"/>
                          <a14:foregroundMark x1="67000" y1="38167" x2="67000" y2="38167"/>
                          <a14:foregroundMark x1="64167" y1="40667" x2="64167" y2="40667"/>
                          <a14:foregroundMark x1="42667" y1="66667" x2="42667" y2="66667"/>
                          <a14:foregroundMark x1="50333" y1="65000" x2="50333" y2="65000"/>
                          <a14:foregroundMark x1="59167" y1="64667" x2="59167" y2="64667"/>
                          <a14:foregroundMark x1="62500" y1="68333" x2="62500" y2="68333"/>
                          <a14:foregroundMark x1="62833" y1="61833" x2="62833" y2="61833"/>
                          <a14:foregroundMark x1="67000" y1="65500" x2="67000" y2="65500"/>
                          <a14:foregroundMark x1="78333" y1="66333" x2="78333" y2="66333"/>
                          <a14:foregroundMark x1="82333" y1="65833" x2="82333" y2="65833"/>
                          <a14:foregroundMark x1="15667" y1="64500" x2="15667" y2="64500"/>
                          <a14:foregroundMark x1="21167" y1="65500" x2="21167" y2="65500"/>
                          <a14:foregroundMark x1="25667" y1="61000" x2="25667" y2="61000"/>
                          <a14:foregroundMark x1="26000" y1="65833" x2="26000" y2="65833"/>
                          <a14:foregroundMark x1="34500" y1="66167" x2="34500" y2="66167"/>
                          <a14:foregroundMark x1="39793" y1="64478" x2="39793" y2="64478"/>
                          <a14:foregroundMark x1="66667" y1="71343" x2="66667" y2="71343"/>
                          <a14:foregroundMark x1="69251" y1="64478" x2="69251" y2="64478"/>
                          <a14:foregroundMark x1="65891" y1="70746" x2="65891" y2="70746"/>
                          <a14:foregroundMark x1="38243" y1="64478" x2="38243" y2="64478"/>
                          <a14:backgroundMark x1="24000" y1="51500" x2="24000" y2="51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2" t="23796" r="11391" b="23796"/>
            <a:stretch/>
          </p:blipFill>
          <p:spPr>
            <a:xfrm>
              <a:off x="2231832" y="1763333"/>
              <a:ext cx="828000" cy="540000"/>
            </a:xfrm>
            <a:prstGeom prst="rect">
              <a:avLst/>
            </a:prstGeom>
            <a:effectLst/>
          </p:spPr>
        </p:pic>
      </p:grpSp>
      <p:grpSp>
        <p:nvGrpSpPr>
          <p:cNvPr id="47" name="그룹 46"/>
          <p:cNvGrpSpPr/>
          <p:nvPr/>
        </p:nvGrpSpPr>
        <p:grpSpPr>
          <a:xfrm>
            <a:off x="6516216" y="1206993"/>
            <a:ext cx="1944000" cy="1436765"/>
            <a:chOff x="4949047" y="990969"/>
            <a:chExt cx="1944000" cy="1436765"/>
          </a:xfrm>
        </p:grpSpPr>
        <p:sp>
          <p:nvSpPr>
            <p:cNvPr id="5" name="TextBox 4"/>
            <p:cNvSpPr txBox="1"/>
            <p:nvPr/>
          </p:nvSpPr>
          <p:spPr>
            <a:xfrm>
              <a:off x="5889916" y="1300773"/>
              <a:ext cx="896399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/>
                <a:t>지극히 </a:t>
              </a:r>
              <a:endParaRPr lang="en-US" altLang="ko-KR" sz="1000" dirty="0"/>
            </a:p>
            <a:p>
              <a:r>
                <a:rPr lang="ko-KR" altLang="en-US" sz="1000" dirty="0"/>
                <a:t>주관적인 여행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7414" y="2112900"/>
              <a:ext cx="538930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/>
                <a:t>루텔라</a:t>
              </a:r>
              <a:endParaRPr lang="ko-KR" altLang="en-US" sz="1000" dirty="0"/>
            </a:p>
          </p:txBody>
        </p:sp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758" y="1682585"/>
              <a:ext cx="756000" cy="648000"/>
            </a:xfrm>
            <a:prstGeom prst="rect">
              <a:avLst/>
            </a:prstGeom>
            <a:effectLst/>
          </p:spPr>
        </p:pic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509" y="1442234"/>
              <a:ext cx="756000" cy="684000"/>
            </a:xfrm>
            <a:prstGeom prst="rect">
              <a:avLst/>
            </a:prstGeom>
            <a:effectLst/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949047" y="1275734"/>
              <a:ext cx="1944000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40152" y="990969"/>
              <a:ext cx="713657" cy="261610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여행 루트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99592" y="2726799"/>
            <a:ext cx="1404552" cy="276999"/>
          </a:xfrm>
          <a:prstGeom prst="rect">
            <a:avLst/>
          </a:prstGeom>
          <a:ln w="19050">
            <a:noFill/>
            <a:prstDash val="sysDot"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저장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7895" y="2726799"/>
            <a:ext cx="1388521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수정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2" name="원호 51"/>
          <p:cNvSpPr/>
          <p:nvPr/>
        </p:nvSpPr>
        <p:spPr>
          <a:xfrm rot="5400000">
            <a:off x="-1889231" y="1054538"/>
            <a:ext cx="648074" cy="1152129"/>
          </a:xfrm>
          <a:prstGeom prst="arc">
            <a:avLst/>
          </a:prstGeom>
          <a:ln w="19050">
            <a:solidFill>
              <a:srgbClr val="8A9869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2915816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3" name="갈매기형 수장 52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flipH="1">
            <a:off x="5580112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8" name="갈매기형 수장 57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-180528" y="195486"/>
            <a:ext cx="8352928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경쟁 분석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2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3780016" y="2543374"/>
            <a:ext cx="936000" cy="792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2" name="그림 5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8" y="2587978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2" name="직사각형 21"/>
          <p:cNvSpPr/>
          <p:nvPr/>
        </p:nvSpPr>
        <p:spPr>
          <a:xfrm>
            <a:off x="1" y="3890156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894417" y="2340826"/>
            <a:ext cx="745717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>
                <a:solidFill>
                  <a:srgbClr val="FFC000"/>
                </a:solidFill>
              </a:rPr>
              <a:t>카카오 </a:t>
            </a:r>
            <a:r>
              <a:rPr lang="ko-KR" altLang="en-US" sz="1050" dirty="0" err="1">
                <a:solidFill>
                  <a:srgbClr val="FFC000"/>
                </a:solidFill>
              </a:rPr>
              <a:t>맵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24032" y="2340826"/>
            <a:ext cx="593431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C00000"/>
                </a:solidFill>
              </a:rPr>
              <a:t>구글</a:t>
            </a:r>
            <a:r>
              <a:rPr lang="ko-KR" altLang="en-US" sz="1050" dirty="0">
                <a:solidFill>
                  <a:srgbClr val="C00000"/>
                </a:solidFill>
              </a:rPr>
              <a:t> </a:t>
            </a:r>
            <a:r>
              <a:rPr lang="ko-KR" altLang="en-US" sz="1050" dirty="0" err="1">
                <a:solidFill>
                  <a:srgbClr val="C00000"/>
                </a:solidFill>
              </a:rPr>
              <a:t>맵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4732" y="2317019"/>
            <a:ext cx="830676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00B050"/>
                </a:solidFill>
              </a:rPr>
              <a:t>네이버</a:t>
            </a:r>
            <a:r>
              <a:rPr lang="ko-KR" altLang="en-US" sz="1050" dirty="0">
                <a:solidFill>
                  <a:srgbClr val="00B050"/>
                </a:solidFill>
              </a:rPr>
              <a:t> 지도</a:t>
            </a:r>
          </a:p>
        </p:txBody>
      </p:sp>
      <p:pic>
        <p:nvPicPr>
          <p:cNvPr id="51" name="그림 50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71830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3" name="TextBox 72"/>
          <p:cNvSpPr txBox="1"/>
          <p:nvPr/>
        </p:nvSpPr>
        <p:spPr>
          <a:xfrm>
            <a:off x="539552" y="1657132"/>
            <a:ext cx="1440160" cy="307777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경유지 기능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922927" y="1811020"/>
            <a:ext cx="576064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032985" y="1811020"/>
            <a:ext cx="1368152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614070" y="1626354"/>
            <a:ext cx="2389978" cy="369332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목적지 부근 관광지 추천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16216" y="1995686"/>
            <a:ext cx="225734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루트 저장 공유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16216" y="1657132"/>
            <a:ext cx="122180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루트 추천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16216" y="1327869"/>
            <a:ext cx="1829347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사용자 기반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어플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830594" y="1195703"/>
            <a:ext cx="623889" cy="511951"/>
            <a:chOff x="1830594" y="1195703"/>
            <a:chExt cx="623889" cy="511951"/>
          </a:xfrm>
        </p:grpSpPr>
        <p:sp>
          <p:nvSpPr>
            <p:cNvPr id="91" name="TextBox 90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93" name="직선 연결선 92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5292080" y="1203598"/>
            <a:ext cx="623889" cy="511951"/>
            <a:chOff x="1830594" y="1195703"/>
            <a:chExt cx="623889" cy="511951"/>
          </a:xfrm>
        </p:grpSpPr>
        <p:sp>
          <p:nvSpPr>
            <p:cNvPr id="100" name="TextBox 99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/>
          <p:cNvCxnSpPr/>
          <p:nvPr/>
        </p:nvCxnSpPr>
        <p:spPr>
          <a:xfrm flipV="1">
            <a:off x="1259632" y="2011409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3275856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4211960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516216" y="1635646"/>
            <a:ext cx="2304000" cy="1008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07504" y="4096112"/>
            <a:ext cx="8924238" cy="707886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경쟁사는 가지고 있지 않은</a:t>
            </a:r>
            <a:r>
              <a:rPr kumimoji="1" lang="en-US" altLang="ko-KR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만의 루트 기능이 존재하고</a:t>
            </a:r>
            <a:endParaRPr kumimoji="1"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또한 경쟁사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어플의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기능도 가지고 있다</a:t>
            </a:r>
          </a:p>
        </p:txBody>
      </p:sp>
      <p:grpSp>
        <p:nvGrpSpPr>
          <p:cNvPr id="116" name="그룹 115"/>
          <p:cNvGrpSpPr/>
          <p:nvPr/>
        </p:nvGrpSpPr>
        <p:grpSpPr>
          <a:xfrm>
            <a:off x="6532638" y="2571750"/>
            <a:ext cx="1279722" cy="771549"/>
            <a:chOff x="6158162" y="3498196"/>
            <a:chExt cx="1279722" cy="771549"/>
          </a:xfrm>
        </p:grpSpPr>
        <p:sp>
          <p:nvSpPr>
            <p:cNvPr id="117" name="TextBox 116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120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121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7738025" y="2627178"/>
            <a:ext cx="720080" cy="641600"/>
          </a:xfrm>
          <a:prstGeom prst="ellipse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0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경쟁 분석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4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598413"/>
              </p:ext>
            </p:extLst>
          </p:nvPr>
        </p:nvGraphicFramePr>
        <p:xfrm>
          <a:off x="683568" y="756126"/>
          <a:ext cx="7200800" cy="3903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5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0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 1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2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Depth3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896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메인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검색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1-2.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4-3.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루트필터 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필터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7. my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cxnSp>
        <p:nvCxnSpPr>
          <p:cNvPr id="4" name="꺾인 연결선 3"/>
          <p:cNvCxnSpPr/>
          <p:nvPr/>
        </p:nvCxnSpPr>
        <p:spPr>
          <a:xfrm rot="10800000" flipV="1">
            <a:off x="5760624" y="1761660"/>
            <a:ext cx="648072" cy="162018"/>
          </a:xfrm>
          <a:prstGeom prst="bentConnector3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827584" y="674530"/>
            <a:ext cx="6696744" cy="0"/>
          </a:xfrm>
          <a:prstGeom prst="straightConnector1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601" y="391810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순서방향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72523" y="42901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 기능 흐름도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3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9"/>
            <a:ext cx="9144000" cy="505472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3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2" y="95860"/>
            <a:ext cx="9144000" cy="4957401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58301" cy="367957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dirty="0"/>
              <a:t>0. </a:t>
            </a:r>
            <a:r>
              <a:rPr lang="ko-KR" altLang="en-US" sz="1200" dirty="0"/>
              <a:t>메인 </a:t>
            </a:r>
            <a:r>
              <a:rPr lang="en-US" altLang="ko-KR" sz="1200" dirty="0"/>
              <a:t>page</a:t>
            </a:r>
            <a:endParaRPr lang="ko-KR" altLang="en-US" sz="1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31163"/>
              </p:ext>
            </p:extLst>
          </p:nvPr>
        </p:nvGraphicFramePr>
        <p:xfrm>
          <a:off x="6102713" y="907458"/>
          <a:ext cx="2757004" cy="3502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로고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설정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경유지 추가</a:t>
                      </a:r>
                      <a:endParaRPr lang="en-US" altLang="ko-KR" sz="700" baseline="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기본값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: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현재 위치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or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정보로 이동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5545323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3737412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홈으로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221704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9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필터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설정하여 모든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모아보기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4304555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25694789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메뉴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더보기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4056741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루트필터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56329934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관광지필터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1227489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24651" y="1108338"/>
            <a:ext cx="2220643" cy="3481012"/>
            <a:chOff x="1008665" y="1477784"/>
            <a:chExt cx="2220643" cy="4641349"/>
          </a:xfrm>
        </p:grpSpPr>
        <p:sp>
          <p:nvSpPr>
            <p:cNvPr id="19" name="타원 18"/>
            <p:cNvSpPr/>
            <p:nvPr/>
          </p:nvSpPr>
          <p:spPr>
            <a:xfrm>
              <a:off x="1844407" y="1477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883233" y="1916832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983629" y="240622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488190" y="292494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983629" y="3759335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983629" y="50851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7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488190" y="429533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08665" y="5846606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8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408292" y="5871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9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937264" y="5871784"/>
              <a:ext cx="219984" cy="24734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3023440" y="5881443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488190" y="5589240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50"/>
          <a:stretch/>
        </p:blipFill>
        <p:spPr>
          <a:xfrm>
            <a:off x="3646036" y="4079479"/>
            <a:ext cx="2379593" cy="57931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2694" r="81629" b="84356"/>
          <a:stretch/>
        </p:blipFill>
        <p:spPr>
          <a:xfrm>
            <a:off x="755576" y="1604893"/>
            <a:ext cx="144016" cy="10801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2196337" y="4403838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74405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1447408" y="4173687"/>
            <a:ext cx="2625060" cy="294902"/>
          </a:xfrm>
          <a:prstGeom prst="bentConnector3">
            <a:avLst>
              <a:gd name="adj1" fmla="val -436"/>
            </a:avLst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4336294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-50404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34695" y="42901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UIUX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8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0331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716838" y="2211710"/>
            <a:ext cx="3694712" cy="829689"/>
            <a:chOff x="2483768" y="987574"/>
            <a:chExt cx="3694712" cy="829689"/>
          </a:xfrm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483768" y="987574"/>
              <a:ext cx="670376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b="1" dirty="0" smtClean="0">
                  <a:solidFill>
                    <a:srgbClr val="BB7D6F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b="1" i="0" u="none" strike="noStrike" cap="none" normalizeH="0" baseline="0" dirty="0" smtClean="0">
                <a:ln>
                  <a:noFill/>
                </a:ln>
                <a:solidFill>
                  <a:srgbClr val="BB7D6F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079534" y="1109377"/>
              <a:ext cx="25827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altLang="en-US" sz="4000" b="1" dirty="0" smtClean="0">
                  <a:solidFill>
                    <a:srgbClr val="BB7D6F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가장 빠른 길</a:t>
              </a:r>
              <a:endParaRPr kumimoji="1" lang="en-US" altLang="ko-KR" sz="4000" b="1" i="0" u="none" strike="noStrike" cap="none" normalizeH="0" baseline="0" dirty="0" smtClean="0">
                <a:ln>
                  <a:noFill/>
                </a:ln>
                <a:solidFill>
                  <a:srgbClr val="BB7D6F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987574"/>
              <a:ext cx="670376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b="1" dirty="0" smtClean="0">
                  <a:solidFill>
                    <a:srgbClr val="BB7D6F"/>
                  </a:solidFill>
                </a:rPr>
                <a:t>”</a:t>
              </a:r>
              <a:endParaRPr lang="ko-KR" altLang="en-US" b="1" dirty="0">
                <a:solidFill>
                  <a:srgbClr val="BB7D6F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154966" y="2449506"/>
            <a:ext cx="1853392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왜 </a:t>
            </a:r>
            <a:r>
              <a:rPr kumimoji="1" lang="ko-KR" altLang="en-US" b="1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50466" y="2283718"/>
            <a:ext cx="1689886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만 알려줄까</a:t>
            </a:r>
            <a:r>
              <a:rPr kumimoji="1" lang="en-US" altLang="ko-KR" sz="3200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en-US" altLang="ko-KR" sz="3200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980209"/>
            <a:ext cx="2759567" cy="3681263"/>
          </a:xfrm>
          <a:prstGeom prst="rect">
            <a:avLst/>
          </a:prstGeom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5811"/>
              </p:ext>
            </p:extLst>
          </p:nvPr>
        </p:nvGraphicFramePr>
        <p:xfrm>
          <a:off x="6102713" y="907458"/>
          <a:ext cx="2757004" cy="150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재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검색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및 삭제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81039"/>
            <a:ext cx="160633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목적지 검색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82674" y="261671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84626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848" y="1136338"/>
            <a:ext cx="216701" cy="19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14449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9005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003455" y="278398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1008581"/>
            <a:ext cx="2736292" cy="365021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목적지</a:t>
            </a:r>
            <a:r>
              <a:rPr lang="en-US" altLang="ko-KR" dirty="0"/>
              <a:t> </a:t>
            </a:r>
            <a:r>
              <a:rPr lang="ko-KR" altLang="en-US" dirty="0"/>
              <a:t>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995935" y="261581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48467" y="264307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336449"/>
              </p:ext>
            </p:extLst>
          </p:nvPr>
        </p:nvGraphicFramePr>
        <p:xfrm>
          <a:off x="6102713" y="907458"/>
          <a:ext cx="2757004" cy="1288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상세내용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공유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65035" cy="3688557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504453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22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1-2. </a:t>
            </a:r>
            <a:r>
              <a:rPr lang="ko-KR" altLang="en-US" dirty="0"/>
              <a:t>관광지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746847" y="320879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625629" y="3183354"/>
            <a:ext cx="2212444" cy="1475700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04453" y="26200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92296"/>
              </p:ext>
            </p:extLst>
          </p:nvPr>
        </p:nvGraphicFramePr>
        <p:xfrm>
          <a:off x="6102713" y="907458"/>
          <a:ext cx="2757004" cy="214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상세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선택 체크박스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cxnSp>
        <p:nvCxnSpPr>
          <p:cNvPr id="10" name="꺾인 연결선 9"/>
          <p:cNvCxnSpPr/>
          <p:nvPr/>
        </p:nvCxnSpPr>
        <p:spPr>
          <a:xfrm>
            <a:off x="2101635" y="3154257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1619672" y="307062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863632" y="271222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 flipV="1">
            <a:off x="2908314" y="1329612"/>
            <a:ext cx="217254" cy="1549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3016942" y="1329612"/>
            <a:ext cx="152401" cy="153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419761" y="306600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4"/>
          <a:stretch/>
        </p:blipFill>
        <p:spPr>
          <a:xfrm>
            <a:off x="3653198" y="3003798"/>
            <a:ext cx="2188144" cy="16228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7" t="48834" b="40917"/>
          <a:stretch/>
        </p:blipFill>
        <p:spPr>
          <a:xfrm>
            <a:off x="4577912" y="3013649"/>
            <a:ext cx="927050" cy="278793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3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625629" y="1553316"/>
            <a:ext cx="2212444" cy="3105739"/>
            <a:chOff x="3625629" y="2071087"/>
            <a:chExt cx="2212444" cy="4140985"/>
          </a:xfrm>
        </p:grpSpPr>
        <p:grpSp>
          <p:nvGrpSpPr>
            <p:cNvPr id="13" name="그룹 12"/>
            <p:cNvGrpSpPr/>
            <p:nvPr/>
          </p:nvGrpSpPr>
          <p:grpSpPr>
            <a:xfrm>
              <a:off x="3625629" y="3683258"/>
              <a:ext cx="2212444" cy="2528814"/>
              <a:chOff x="3625629" y="3683258"/>
              <a:chExt cx="2212444" cy="2528814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49"/>
              <a:stretch/>
            </p:blipFill>
            <p:spPr>
              <a:xfrm>
                <a:off x="3625629" y="3683258"/>
                <a:ext cx="2212444" cy="226083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538"/>
              <a:stretch/>
            </p:blipFill>
            <p:spPr>
              <a:xfrm>
                <a:off x="3625629" y="5918442"/>
                <a:ext cx="2212444" cy="29363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2" b="7792"/>
            <a:stretch/>
          </p:blipFill>
          <p:spPr>
            <a:xfrm>
              <a:off x="3649477" y="2071087"/>
              <a:ext cx="2163293" cy="331236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9" y="960422"/>
            <a:ext cx="2762548" cy="3685239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450641" y="29945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23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36412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1-2-1. </a:t>
            </a:r>
            <a:r>
              <a:rPr lang="ko-KR" altLang="en-US" dirty="0"/>
              <a:t>루트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619672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443609" y="347880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50641" y="34062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036318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>
            <a:off x="2151443" y="3573486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5762962" y="42048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652120" y="1869673"/>
            <a:ext cx="213776" cy="2335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82" y="998760"/>
            <a:ext cx="2743654" cy="3660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24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0572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1-3. </a:t>
            </a:r>
            <a:r>
              <a:rPr lang="ko-KR" altLang="en-US" dirty="0" err="1"/>
              <a:t>네비게이션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7374" y="328075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04357" y="380163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79720"/>
              </p:ext>
            </p:extLst>
          </p:nvPr>
        </p:nvGraphicFramePr>
        <p:xfrm>
          <a:off x="6102713" y="907458"/>
          <a:ext cx="2757004" cy="2208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6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 /</a:t>
                      </a:r>
                    </a:p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순서 변경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특정 관광지를 루트에서 제거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최적길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최소시간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시간별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예측 및 안내시작하여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애플리케이션으로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1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99" y="97879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25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389821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내가 담은 여행지</a:t>
            </a:r>
            <a:r>
              <a:rPr lang="en-US" altLang="ko-KR" dirty="0"/>
              <a:t>&amp;</a:t>
            </a:r>
            <a:r>
              <a:rPr lang="ko-KR" altLang="en-US" dirty="0"/>
              <a:t>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71870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080067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저장한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목록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0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09" y="1008581"/>
            <a:ext cx="2736292" cy="365021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26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err="1"/>
              <a:t>여기루의</a:t>
            </a:r>
            <a:r>
              <a:rPr lang="ko-KR" altLang="en-US" dirty="0"/>
              <a:t>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04357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487270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 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7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91" y="96636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27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사용자의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4399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95340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리뷰형식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1" y="962525"/>
            <a:ext cx="2770816" cy="369626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28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59691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4-3. </a:t>
            </a:r>
            <a:r>
              <a:rPr lang="ko-KR" altLang="en-US" dirty="0"/>
              <a:t>루트 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82007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57374" y="365187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88314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0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1360159"/>
            <a:ext cx="2277870" cy="3038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3" y="1360159"/>
            <a:ext cx="2277869" cy="30386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14193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루트 필터</a:t>
            </a:r>
            <a:r>
              <a:rPr lang="en-US" altLang="ko-KR" dirty="0"/>
              <a:t>, 6. </a:t>
            </a:r>
            <a:r>
              <a:rPr lang="ko-KR" altLang="en-US" dirty="0"/>
              <a:t>관광지 필터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49188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29225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153375"/>
              </p:ext>
            </p:extLst>
          </p:nvPr>
        </p:nvGraphicFramePr>
        <p:xfrm>
          <a:off x="6102713" y="907458"/>
          <a:ext cx="2757004" cy="85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 필터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카테고리별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필터 기능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47697" y="1125775"/>
            <a:ext cx="1069524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지역별 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3302" y="1125775"/>
            <a:ext cx="1316386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 err="1"/>
              <a:t>카테고리별</a:t>
            </a:r>
            <a:r>
              <a:rPr lang="ko-KR" altLang="en-US" dirty="0"/>
              <a:t> 검색</a:t>
            </a:r>
          </a:p>
        </p:txBody>
      </p:sp>
      <p:sp>
        <p:nvSpPr>
          <p:cNvPr id="13" name="타원 12"/>
          <p:cNvSpPr/>
          <p:nvPr/>
        </p:nvSpPr>
        <p:spPr>
          <a:xfrm>
            <a:off x="800044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36490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9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Crossroads (1).jpg"/>
          <p:cNvPicPr>
            <a:picLocks noChangeAspect="1"/>
          </p:cNvPicPr>
          <p:nvPr/>
        </p:nvPicPr>
        <p:blipFill>
          <a:blip r:embed="rId3" cstate="print">
            <a:grayscl/>
            <a:lum contrast="-10000"/>
          </a:blip>
          <a:stretch>
            <a:fillRect/>
          </a:stretch>
        </p:blipFill>
        <p:spPr>
          <a:xfrm>
            <a:off x="0" y="-82277"/>
            <a:ext cx="3203848" cy="530805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60232" y="2765679"/>
            <a:ext cx="2258952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70" pitchFamily="18" charset="-127"/>
                <a:ea typeface="DX고딕 70" pitchFamily="18" charset="-127"/>
                <a:cs typeface="굴림" pitchFamily="50" charset="-127"/>
              </a:rPr>
              <a:t>제시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해주면 어떨까</a:t>
            </a:r>
            <a:r>
              <a:rPr kumimoji="1" lang="en-US" altLang="ko-KR" sz="32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63888" y="1851670"/>
            <a:ext cx="980422" cy="461665"/>
            <a:chOff x="4139952" y="2547574"/>
            <a:chExt cx="980422" cy="615555"/>
          </a:xfrm>
        </p:grpSpPr>
        <p:sp>
          <p:nvSpPr>
            <p:cNvPr id="8" name="TextBox 7"/>
            <p:cNvSpPr txBox="1"/>
            <p:nvPr/>
          </p:nvSpPr>
          <p:spPr>
            <a:xfrm>
              <a:off x="4139952" y="2650731"/>
              <a:ext cx="902811" cy="41037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2000" b="1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그렇다면</a:t>
              </a:r>
            </a:p>
          </p:txBody>
        </p:sp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4861970" y="2547574"/>
              <a:ext cx="258404" cy="615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400" dirty="0" smtClean="0">
                  <a:solidFill>
                    <a:srgbClr val="5B664C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400" i="0" u="none" strike="noStrike" cap="none" normalizeH="0" baseline="0" dirty="0" smtClean="0">
                <a:ln>
                  <a:noFill/>
                </a:ln>
                <a:solidFill>
                  <a:srgbClr val="5B664C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04048" y="2270936"/>
            <a:ext cx="2496707" cy="646331"/>
            <a:chOff x="4658012" y="724646"/>
            <a:chExt cx="2496706" cy="861775"/>
          </a:xfrm>
          <a:noFill/>
        </p:grpSpPr>
        <p:sp>
          <p:nvSpPr>
            <p:cNvPr id="17" name="직사각형 16"/>
            <p:cNvSpPr/>
            <p:nvPr/>
          </p:nvSpPr>
          <p:spPr>
            <a:xfrm>
              <a:off x="4840613" y="751399"/>
              <a:ext cx="1689606" cy="7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58012" y="724646"/>
              <a:ext cx="2496706" cy="861775"/>
              <a:chOff x="5194845" y="2907997"/>
              <a:chExt cx="2496706" cy="861775"/>
            </a:xfrm>
            <a:grpFill/>
          </p:grpSpPr>
          <p:sp>
            <p:nvSpPr>
              <p:cNvPr id="11" name="직사각형 10"/>
              <p:cNvSpPr/>
              <p:nvPr/>
            </p:nvSpPr>
            <p:spPr>
              <a:xfrm>
                <a:off x="5701793" y="2996074"/>
                <a:ext cx="1507143" cy="6976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50850" algn="l"/>
                  </a:tabLst>
                </a:pPr>
                <a:r>
                  <a:rPr kumimoji="1" lang="ko-KR" altLang="en-US" sz="2800" b="1" dirty="0" smtClean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다양한 </a:t>
                </a:r>
                <a:r>
                  <a:rPr kumimoji="1" lang="ko-KR" altLang="en-US" sz="2800" b="1" dirty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길</a:t>
                </a:r>
              </a:p>
            </p:txBody>
          </p:sp>
          <p:sp>
            <p:nvSpPr>
              <p:cNvPr id="14" name="Rectangle 1"/>
              <p:cNvSpPr>
                <a:spLocks noChangeArrowheads="1"/>
              </p:cNvSpPr>
              <p:nvPr/>
            </p:nvSpPr>
            <p:spPr bwMode="auto">
              <a:xfrm>
                <a:off x="5194845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3600" dirty="0" smtClean="0"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3600" i="0" u="none" strike="noStrike" cap="none" normalizeH="0" baseline="0" dirty="0" smtClean="0">
                  <a:ln>
                    <a:noFill/>
                  </a:ln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09340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3600" dirty="0" smtClean="0"/>
                  <a:t>”</a:t>
                </a:r>
                <a:endParaRPr lang="ko-KR" altLang="en-US" sz="3600" dirty="0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26430" y="2023679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b="0" dirty="0" smtClean="0"/>
              <a:t>우리가</a:t>
            </a:r>
            <a:endParaRPr lang="en-US" altLang="ko-KR" sz="14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7164288" y="2499742"/>
            <a:ext cx="386644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을</a:t>
            </a:r>
          </a:p>
        </p:txBody>
      </p:sp>
    </p:spTree>
    <p:extLst>
      <p:ext uri="{BB962C8B-B14F-4D97-AF65-F5344CB8AC3E}">
        <p14:creationId xmlns:p14="http://schemas.microsoft.com/office/powerpoint/2010/main" val="4133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97" y="978796"/>
            <a:ext cx="2758619" cy="367999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937163" y="224771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30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4708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7. my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35697" y="155589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25138" y="316062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1171"/>
              </p:ext>
            </p:extLst>
          </p:nvPr>
        </p:nvGraphicFramePr>
        <p:xfrm>
          <a:off x="6156177" y="907458"/>
          <a:ext cx="2703541" cy="105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닉네임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대표이미지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개수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다녀온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장소수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리뷰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작성수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834229" y="399094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95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0" y="988136"/>
            <a:ext cx="2769537" cy="369456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784536" y="149163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31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8. </a:t>
            </a:r>
            <a:r>
              <a:rPr lang="ko-KR" altLang="en-US" dirty="0"/>
              <a:t>설정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79429" y="243726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72995"/>
              </p:ext>
            </p:extLst>
          </p:nvPr>
        </p:nvGraphicFramePr>
        <p:xfrm>
          <a:off x="6102713" y="907458"/>
          <a:ext cx="2757004" cy="107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데이터 연결 방식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디바이스 설정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if_database-px-png_6346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2360" y="2366260"/>
            <a:ext cx="792088" cy="59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if_Web_Database_6606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5189" y="2333069"/>
            <a:ext cx="883382" cy="660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캡처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97" y="2521396"/>
            <a:ext cx="1327853" cy="312994"/>
          </a:xfrm>
          <a:prstGeom prst="rect">
            <a:avLst/>
          </a:prstGeom>
        </p:spPr>
      </p:pic>
      <p:pic>
        <p:nvPicPr>
          <p:cNvPr id="15" name="그림 14" descr="캡처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673" y="2240762"/>
            <a:ext cx="1296144" cy="283855"/>
          </a:xfrm>
          <a:prstGeom prst="rect">
            <a:avLst/>
          </a:prstGeom>
        </p:spPr>
      </p:pic>
      <p:pic>
        <p:nvPicPr>
          <p:cNvPr id="16" name="그림 15" descr="if_user_32250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86286" y="686338"/>
            <a:ext cx="1625397" cy="121904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/>
          <p:cNvSpPr txBox="1"/>
          <p:nvPr/>
        </p:nvSpPr>
        <p:spPr>
          <a:xfrm>
            <a:off x="1197916" y="1227697"/>
            <a:ext cx="214994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pPr algn="r"/>
            <a:r>
              <a:rPr lang="en-US" altLang="ko-KR" dirty="0" smtClean="0"/>
              <a:t>“</a:t>
            </a:r>
            <a:r>
              <a:rPr lang="ko-KR" altLang="en-US" dirty="0" err="1" smtClean="0"/>
              <a:t>여기루</a:t>
            </a:r>
            <a:r>
              <a:rPr lang="ko-KR" altLang="en-US" dirty="0" smtClean="0"/>
              <a:t> 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”</a:t>
            </a:r>
            <a:endParaRPr lang="en-US" altLang="ko-KR" dirty="0"/>
          </a:p>
          <a:p>
            <a:pPr algn="r"/>
            <a:r>
              <a:rPr lang="ko-KR" altLang="en-US" dirty="0"/>
              <a:t>여행지 정보</a:t>
            </a:r>
            <a:r>
              <a:rPr lang="en-US" altLang="ko-KR" dirty="0"/>
              <a:t>, </a:t>
            </a:r>
            <a:r>
              <a:rPr lang="ko-KR" altLang="en-US" dirty="0"/>
              <a:t>여행 루트 제공</a:t>
            </a:r>
            <a:endParaRPr lang="en-US" altLang="ko-KR" dirty="0"/>
          </a:p>
        </p:txBody>
      </p:sp>
      <p:sp>
        <p:nvSpPr>
          <p:cNvPr id="73" name="TextBox 72"/>
          <p:cNvSpPr txBox="1"/>
          <p:nvPr/>
        </p:nvSpPr>
        <p:spPr>
          <a:xfrm>
            <a:off x="5969771" y="3004012"/>
            <a:ext cx="771365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r>
              <a:rPr lang="ko-KR" altLang="en-US" dirty="0"/>
              <a:t> 서버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018056" y="3003798"/>
            <a:ext cx="405880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01973" y="3910285"/>
            <a:ext cx="153118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 smtClean="0"/>
              <a:t>“DB</a:t>
            </a:r>
            <a:r>
              <a:rPr lang="ko-KR" altLang="en-US" dirty="0" smtClean="0"/>
              <a:t> </a:t>
            </a:r>
            <a:r>
              <a:rPr lang="ko-KR" altLang="en-US" dirty="0"/>
              <a:t>→ </a:t>
            </a:r>
            <a:r>
              <a:rPr lang="ko-KR" altLang="en-US" dirty="0" err="1" smtClean="0"/>
              <a:t>여기루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dirty="0"/>
              <a:t>저장된 데이터 제공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39552" y="2813818"/>
            <a:ext cx="278153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여행지의 정보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좌표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최적경로 </a:t>
            </a:r>
            <a:r>
              <a:rPr lang="ko-KR" altLang="en-US" dirty="0"/>
              <a:t>등 </a:t>
            </a:r>
            <a:r>
              <a:rPr lang="ko-KR" altLang="en-US" dirty="0" err="1"/>
              <a:t>어플의</a:t>
            </a:r>
            <a:r>
              <a:rPr lang="ko-KR" altLang="en-US" dirty="0"/>
              <a:t> 필요한 정보 제공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4015206" y="2356860"/>
            <a:ext cx="767559" cy="683904"/>
          </a:xfrm>
          <a:prstGeom prst="ellipse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774653" y="3096345"/>
            <a:ext cx="1279722" cy="771549"/>
            <a:chOff x="6158162" y="3498196"/>
            <a:chExt cx="1279722" cy="771549"/>
          </a:xfrm>
        </p:grpSpPr>
        <p:sp>
          <p:nvSpPr>
            <p:cNvPr id="21" name="TextBox 20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24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25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cxnSp>
        <p:nvCxnSpPr>
          <p:cNvPr id="4" name="직선 연결선 3"/>
          <p:cNvCxnSpPr/>
          <p:nvPr/>
        </p:nvCxnSpPr>
        <p:spPr>
          <a:xfrm>
            <a:off x="4391172" y="1852804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479502" y="3838277"/>
            <a:ext cx="183896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여행정보 수집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0292" y="3420800"/>
            <a:ext cx="2117887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 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여행정보 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에 저장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038151" y="2663293"/>
            <a:ext cx="530375" cy="1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rot="5400000">
            <a:off x="5452890" y="2447269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16200000">
            <a:off x="7295220" y="2447270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345357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39742" y="42901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시스템 흐름도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03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63370" y="1570459"/>
            <a:ext cx="962123" cy="307777"/>
          </a:xfr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14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개발환경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6136" y="1851670"/>
            <a:ext cx="2257349" cy="1384995"/>
          </a:xfrm>
        </p:spPr>
        <p:txBody>
          <a:bodyPr vert="horz" wrap="none" lIns="91440" tIns="45720" rIns="91440" bIns="45720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Android studio 2.3.1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Java 	1.8.0_74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XML 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Oracle Database 11.1.0.6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Tomcat 7.0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en-US" sz="1400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760132" y="1419622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60132" y="3147814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12160" y="3372984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sz="4400" b="1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defRPr>
            </a:lvl1pPr>
          </a:lstStyle>
          <a:p>
            <a:r>
              <a:rPr lang="ko-KR" altLang="en-US" dirty="0" smtClean="0"/>
              <a:t>고맙습니다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1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다운로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7" y="2571750"/>
            <a:ext cx="9144000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8126" y="2021468"/>
            <a:ext cx="21916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길에 </a:t>
            </a:r>
            <a:endParaRPr kumimoji="1" lang="en-US" altLang="ko-KR" sz="1400" i="0" u="none" strike="noStrike" cap="none" normalizeH="0" baseline="0" dirty="0" smtClean="0">
              <a:ln>
                <a:noFill/>
              </a:ln>
              <a:effectLst/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도 하고 싶은 여행자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96136" y="2021468"/>
            <a:ext cx="3211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자신에게 맞는 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 루트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를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</a:p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추천 받고 싶은 여행자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486445" y="2355086"/>
            <a:ext cx="410445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2" y="-596602"/>
            <a:ext cx="504056" cy="50405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529677" y="2309237"/>
            <a:ext cx="90000" cy="90000"/>
          </a:xfrm>
          <a:prstGeom prst="ellipse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4398972" y="1779662"/>
            <a:ext cx="351409" cy="48361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887924" y="433282"/>
            <a:ext cx="1368152" cy="1152128"/>
            <a:chOff x="3887924" y="339502"/>
            <a:chExt cx="1368152" cy="1152128"/>
          </a:xfrm>
        </p:grpSpPr>
        <p:sp>
          <p:nvSpPr>
            <p:cNvPr id="16" name="타원형 설명선 15"/>
            <p:cNvSpPr/>
            <p:nvPr/>
          </p:nvSpPr>
          <p:spPr>
            <a:xfrm>
              <a:off x="3887924" y="339502"/>
              <a:ext cx="1368152" cy="1152128"/>
            </a:xfrm>
            <a:prstGeom prst="wedgeEllipseCallout">
              <a:avLst>
                <a:gd name="adj1" fmla="val -503"/>
                <a:gd name="adj2" fmla="val 62690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2590" y="566412"/>
              <a:ext cx="122341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목적지</a:t>
              </a:r>
              <a:r>
                <a:rPr kumimoji="1" lang="en-US" altLang="ko-KR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까지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ko-KR" sz="1400" b="1" u="sng" dirty="0" smtClean="0">
                  <a:solidFill>
                    <a:srgbClr val="5B664C"/>
                  </a:solidFill>
                  <a:latin typeface="DX고딕 70" pitchFamily="18" charset="-127"/>
                  <a:ea typeface="DX고딕 70" pitchFamily="18" charset="-127"/>
                  <a:cs typeface="굴림" pitchFamily="50" charset="-127"/>
                </a:rPr>
                <a:t>루트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를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추천해주자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9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0653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목</a:t>
            </a:r>
            <a:r>
              <a:rPr lang="ko-KR" altLang="en-US" sz="28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3509" y="2111246"/>
            <a:ext cx="1192955" cy="89255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소개</a:t>
            </a:r>
            <a:endParaRPr lang="en-US" altLang="ko-KR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err="1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어플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핵심 가치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주요 서비스</a:t>
            </a:r>
            <a:endParaRPr lang="ko-KR" altLang="en-US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8725" y="211124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수익성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13" y="2111246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핵심 자원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0420" y="2111246"/>
            <a:ext cx="84350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en-US" altLang="ko-KR" sz="14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소비자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타사</a:t>
            </a:r>
            <a:endParaRPr lang="ko-KR" altLang="en-US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0737" y="2111246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endParaRPr lang="en-US" altLang="ko-KR" sz="14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기능 흐름도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-UIUX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1679" y="2111246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시스템 흐름도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83738" y="211124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개발환경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5536" y="3147814"/>
            <a:ext cx="83529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95536" y="1923678"/>
            <a:ext cx="83529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39405" y="21164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경쟁분석</a:t>
            </a:r>
          </a:p>
        </p:txBody>
      </p:sp>
    </p:spTree>
    <p:extLst>
      <p:ext uri="{BB962C8B-B14F-4D97-AF65-F5344CB8AC3E}">
        <p14:creationId xmlns:p14="http://schemas.microsoft.com/office/powerpoint/2010/main" val="6155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5616" y="1779662"/>
            <a:ext cx="1797184" cy="1090939"/>
            <a:chOff x="5945154" y="3363472"/>
            <a:chExt cx="1797184" cy="1090939"/>
          </a:xfrm>
        </p:grpSpPr>
        <p:sp>
          <p:nvSpPr>
            <p:cNvPr id="5" name="TextBox 4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u="sng" dirty="0" smtClean="0">
                  <a:solidFill>
                    <a:srgbClr val="5B664C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u="sng" dirty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8" name="그룹 20"/>
            <p:cNvGrpSpPr/>
            <p:nvPr/>
          </p:nvGrpSpPr>
          <p:grpSpPr>
            <a:xfrm>
              <a:off x="5945154" y="3723509"/>
              <a:ext cx="1797184" cy="707889"/>
              <a:chOff x="887662" y="3154906"/>
              <a:chExt cx="2500732" cy="943853"/>
            </a:xfrm>
            <a:scene3d>
              <a:camera prst="obliqueBottomRight"/>
              <a:lightRig rig="threePt" dir="t"/>
            </a:scene3d>
          </p:grpSpPr>
          <p:sp>
            <p:nvSpPr>
              <p:cNvPr id="9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5B664C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5B664C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529192" y="3154906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5B664C"/>
                    </a:solidFill>
                  </a:rPr>
                  <a:t>”</a:t>
                </a:r>
                <a:endParaRPr lang="ko-KR" altLang="en-US" sz="4000" b="1" dirty="0">
                  <a:solidFill>
                    <a:srgbClr val="5B664C"/>
                  </a:solidFill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563888" y="1491630"/>
            <a:ext cx="139333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3600" dirty="0" smtClean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rPr>
              <a:t>“ Root ”</a:t>
            </a:r>
            <a:endParaRPr lang="ko-KR" altLang="en-US" sz="3600" dirty="0">
              <a:solidFill>
                <a:srgbClr val="5B664C"/>
              </a:solidFill>
              <a:latin typeface="상상토끼 신과장" pitchFamily="18" charset="-127"/>
              <a:ea typeface="상상토끼 신과장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61505" y="2780804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3600" dirty="0" smtClean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rPr>
              <a:t>“ Route ”</a:t>
            </a:r>
            <a:endParaRPr lang="ko-KR" altLang="en-US" sz="3600" dirty="0">
              <a:solidFill>
                <a:srgbClr val="5B664C"/>
              </a:solidFill>
              <a:latin typeface="상상토끼 신과장" pitchFamily="18" charset="-127"/>
              <a:ea typeface="상상토끼 신과장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 소개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39952" y="1995686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: 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뿌리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기원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근원 의 뜻을 가진 </a:t>
            </a:r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Arial Unicode MS" pitchFamily="50" charset="-127"/>
              </a:rPr>
              <a:t>루트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로 </a:t>
            </a:r>
            <a:endParaRPr lang="en-US" altLang="ko-KR" sz="1400" dirty="0" smtClean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</a:t>
            </a:r>
            <a:r>
              <a:rPr lang="ko-KR" altLang="en-US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Arial Unicode MS" pitchFamily="50" charset="-127"/>
              </a:rPr>
              <a:t>여행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의 시작이 되고 싶다는 뜻</a:t>
            </a:r>
            <a:endParaRPr lang="ko-KR" altLang="en-US" sz="1400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9952" y="3291830"/>
            <a:ext cx="363432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: 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길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경로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노선의 뜻을 가진 </a:t>
            </a:r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Arial Unicode MS" pitchFamily="50" charset="-127"/>
              </a:rPr>
              <a:t>루트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로 </a:t>
            </a:r>
            <a:endParaRPr lang="en-US" altLang="ko-KR" sz="1400" dirty="0" smtClean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여행시 다양한 노선을 알려주고 싶다는 뜻</a:t>
            </a:r>
            <a:endParaRPr lang="ko-KR" altLang="en-US" sz="1400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왼쪽 대괄호 28"/>
          <p:cNvSpPr/>
          <p:nvPr/>
        </p:nvSpPr>
        <p:spPr>
          <a:xfrm>
            <a:off x="3203848" y="1842959"/>
            <a:ext cx="360040" cy="1232847"/>
          </a:xfrm>
          <a:prstGeom prst="leftBracket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699792" y="2491031"/>
            <a:ext cx="504056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-252536" y="1444006"/>
            <a:ext cx="813690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971600" y="3939902"/>
            <a:ext cx="84969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1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화살표 연결선 42"/>
          <p:cNvCxnSpPr/>
          <p:nvPr/>
        </p:nvCxnSpPr>
        <p:spPr>
          <a:xfrm>
            <a:off x="6444208" y="1851670"/>
            <a:ext cx="0" cy="198660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 소개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19872" y="2758157"/>
            <a:ext cx="604867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관광지를 선택하면 </a:t>
            </a:r>
            <a:endParaRPr kumimoji="1" lang="en-US" altLang="ko-KR" sz="12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주행거리와 소요시간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,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사용자 선호도를 고려하여 </a:t>
            </a:r>
            <a:endParaRPr kumimoji="1" lang="en-US" altLang="ko-KR" sz="12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가장 적합한 여행 루트를 안내해줌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635896" y="2182093"/>
            <a:ext cx="547260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출발지부터</a:t>
            </a:r>
            <a:r>
              <a:rPr kumimoji="1" lang="ko-KR" altLang="ko-KR" sz="14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 혹은 목적지 부근에 있는 관광지를 추천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해줌</a:t>
            </a:r>
            <a:endParaRPr kumimoji="1" lang="en-US" altLang="ko-KR" sz="14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75856" y="3910285"/>
            <a:ext cx="612068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사용자는 추천 루트를 기반으로 자신만의 루트를 만들고 저장할 수 있고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,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주행을 완료하면 리뷰를 남겨 다른 사용자들과 공유할 수 있음</a:t>
            </a:r>
            <a:endParaRPr kumimoji="1" lang="en-US" altLang="ko-KR" sz="2800" dirty="0" smtClean="0"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3491880" cy="5143500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4104116" y="1379552"/>
            <a:ext cx="47163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“ </a:t>
            </a:r>
            <a:r>
              <a:rPr kumimoji="1" 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가는 길에 관광지 한 번 보고 갈까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? ”</a:t>
            </a:r>
            <a:endParaRPr kumimoji="1" lang="en-US" altLang="ko-KR" sz="4400" b="0" i="0" u="none" strike="noStrike" cap="none" normalizeH="0" baseline="0" dirty="0" smtClean="0">
              <a:ln>
                <a:noFill/>
              </a:ln>
              <a:solidFill>
                <a:srgbClr val="8A9869"/>
              </a:solidFill>
              <a:effectLst/>
              <a:latin typeface="DX고딕 70" pitchFamily="18" charset="-127"/>
              <a:ea typeface="DX고딕 70" pitchFamily="18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96" y="-48156"/>
            <a:ext cx="9203207" cy="51916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32028" y="-580618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편리함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6994" y="-596602"/>
            <a:ext cx="110799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커스텀화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9362" y="-596602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다양함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52536" y="-20538"/>
            <a:ext cx="9754899" cy="5164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139123" y="1894641"/>
            <a:ext cx="2979187" cy="761312"/>
            <a:chOff x="3059832" y="1902968"/>
            <a:chExt cx="2979187" cy="761312"/>
          </a:xfrm>
          <a:scene3d>
            <a:camera prst="obliqueBottomRight"/>
            <a:lightRig rig="threePt" dir="t"/>
          </a:scene3d>
        </p:grpSpPr>
        <p:sp>
          <p:nvSpPr>
            <p:cNvPr id="4" name="TextBox 3"/>
            <p:cNvSpPr txBox="1"/>
            <p:nvPr/>
          </p:nvSpPr>
          <p:spPr>
            <a:xfrm>
              <a:off x="3059832" y="2098668"/>
              <a:ext cx="12875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kumimoji="1" b="0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2000" b="1" dirty="0">
                  <a:solidFill>
                    <a:schemeClr val="bg1"/>
                  </a:solidFill>
                </a:rPr>
                <a:t>추구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하는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6046" y="2017949"/>
              <a:ext cx="8803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83F87A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가치</a:t>
              </a:r>
            </a:p>
          </p:txBody>
        </p:sp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210127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83F87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83F87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83F87A"/>
                  </a:solidFill>
                </a:rPr>
                <a:t>”</a:t>
              </a:r>
              <a:endParaRPr lang="ko-KR" altLang="en-US" sz="3200" b="1" dirty="0">
                <a:solidFill>
                  <a:srgbClr val="83F87A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54947" y="2594397"/>
            <a:ext cx="199605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 smtClean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ustomizing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4621" y="2594397"/>
            <a:ext cx="19561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onvenience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44478" y="2594397"/>
            <a:ext cx="1563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D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iversity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9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7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259632" y="1303125"/>
            <a:ext cx="7056784" cy="787217"/>
            <a:chOff x="1259632" y="1105684"/>
            <a:chExt cx="7056784" cy="787217"/>
          </a:xfrm>
        </p:grpSpPr>
        <p:sp>
          <p:nvSpPr>
            <p:cNvPr id="4" name="TextBox 3"/>
            <p:cNvSpPr txBox="1"/>
            <p:nvPr/>
          </p:nvSpPr>
          <p:spPr>
            <a:xfrm>
              <a:off x="1259632" y="1105684"/>
              <a:ext cx="20162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C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ustomizing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7824" y="1400458"/>
              <a:ext cx="5328592" cy="4924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lvl="0" fontAlgn="base"/>
              <a:r>
                <a:rPr lang="en-US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: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나만의 루트 만들기</a:t>
              </a:r>
              <a:endParaRPr lang="en-US" altLang="ko-KR" sz="12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</a:endParaRPr>
            </a:p>
            <a:p>
              <a:pPr lvl="0" fontAlgn="base"/>
              <a:r>
                <a:rPr lang="en-US" altLang="ko-KR" sz="11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  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나만의 루트를 직접 만들고 쉽게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저장 및 공유가 가능</a:t>
              </a:r>
              <a:endParaRPr lang="ko-KR" altLang="ko-KR" sz="1100" dirty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259632" y="1977103"/>
            <a:ext cx="6552728" cy="1031922"/>
            <a:chOff x="1259632" y="1959682"/>
            <a:chExt cx="6552728" cy="1031922"/>
          </a:xfrm>
        </p:grpSpPr>
        <p:sp>
          <p:nvSpPr>
            <p:cNvPr id="5" name="TextBox 4"/>
            <p:cNvSpPr txBox="1"/>
            <p:nvPr/>
          </p:nvSpPr>
          <p:spPr>
            <a:xfrm>
              <a:off x="1259632" y="1959682"/>
              <a:ext cx="1944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C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onvenience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987824" y="2283718"/>
              <a:ext cx="4824536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lvl="0" fontAlgn="base"/>
              <a:r>
                <a:rPr lang="en-US" altLang="ko-KR" sz="12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: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목적지 </a:t>
              </a:r>
              <a:r>
                <a:rPr lang="ko-KR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부근 관광지</a:t>
              </a:r>
              <a:r>
                <a:rPr lang="en-US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, </a:t>
              </a:r>
              <a:r>
                <a:rPr lang="ko-KR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여행 루트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추천</a:t>
              </a:r>
              <a:endParaRPr lang="en-US" altLang="ko-KR" sz="14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</a:endParaRPr>
            </a:p>
            <a:p>
              <a:pPr lvl="0" fontAlgn="base"/>
              <a:r>
                <a:rPr lang="en-US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목적지 부근의 관광지와 여행 루트를 추천 받음으로써 여행지를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/>
              </a:r>
              <a:b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</a:b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  검색하는 수고로움이 줄어듦</a:t>
              </a:r>
              <a:r>
                <a:rPr lang="ko-KR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</a:t>
              </a:r>
              <a:endParaRPr lang="en-US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673010" y="1574671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ko-KR" altLang="ko-KR" sz="1200" dirty="0" smtClean="0"/>
              <a:t> </a:t>
            </a:r>
            <a:r>
              <a:rPr lang="ko-KR" altLang="ko-KR" sz="1200" dirty="0" err="1"/>
              <a:t>거리순</a:t>
            </a:r>
            <a:r>
              <a:rPr lang="en-US" altLang="ko-KR" sz="1200" dirty="0"/>
              <a:t>, </a:t>
            </a:r>
            <a:r>
              <a:rPr lang="ko-KR" altLang="ko-KR" sz="1200" dirty="0" err="1"/>
              <a:t>테마별</a:t>
            </a:r>
            <a:r>
              <a:rPr lang="ko-KR" altLang="ko-KR" sz="1200" dirty="0"/>
              <a:t> 필터 검색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핵심 가치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-2384978" y="1214631"/>
            <a:ext cx="22044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사용자들의 루트 공유 및 리뷰 작성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4572000" y="22485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dirty="0" smtClean="0"/>
              <a:t>여행 루트에 대한 최적의 길</a:t>
            </a:r>
            <a:r>
              <a:rPr lang="en-US" altLang="ko-KR" dirty="0" smtClean="0"/>
              <a:t>, </a:t>
            </a:r>
            <a:r>
              <a:rPr lang="ko-KR" altLang="ko-KR" dirty="0" smtClean="0"/>
              <a:t>최소 시간 루트 안내</a:t>
            </a:r>
            <a:endParaRPr lang="ko-KR" alt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-4140968" y="2931790"/>
            <a:ext cx="37401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 주의 여행지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추천 리뷰 등의 내용을 담은 여행 매거진 기능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-4068960" y="3435846"/>
            <a:ext cx="3711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최근 본 페이지 및 최근 검색 기반으로 사용자 맞춤 추천 기능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619672" y="2769191"/>
            <a:ext cx="6696745" cy="1026695"/>
            <a:chOff x="1619672" y="2931790"/>
            <a:chExt cx="6696745" cy="1026695"/>
          </a:xfrm>
        </p:grpSpPr>
        <p:sp>
          <p:nvSpPr>
            <p:cNvPr id="6" name="TextBox 5"/>
            <p:cNvSpPr txBox="1"/>
            <p:nvPr/>
          </p:nvSpPr>
          <p:spPr>
            <a:xfrm>
              <a:off x="1619672" y="2931790"/>
              <a:ext cx="16561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D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iversity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29700" name="Rectangle 4"/>
            <p:cNvSpPr>
              <a:spLocks noChangeArrowheads="1"/>
            </p:cNvSpPr>
            <p:nvPr/>
          </p:nvSpPr>
          <p:spPr bwMode="auto">
            <a:xfrm>
              <a:off x="2987824" y="3250599"/>
              <a:ext cx="532859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: </a:t>
              </a:r>
              <a:r>
                <a:rPr kumimoji="1" lang="ko-KR" sz="14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여기루</a:t>
              </a:r>
              <a:r>
                <a:rPr kumimoji="1" 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추천 루트</a:t>
              </a: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, </a:t>
              </a:r>
              <a:r>
                <a:rPr kumimoji="1" lang="ko-KR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다른 사용자들의 루트 제공</a:t>
              </a:r>
              <a:endParaRPr kumimoji="1" lang="en-US" altLang="ko-KR" sz="14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 </a:t>
              </a:r>
              <a:r>
                <a:rPr kumimoji="1" lang="en-US" altLang="ko-KR" sz="14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</a:t>
              </a:r>
              <a:r>
                <a:rPr kumimoji="1" lang="ko-KR" altLang="en-US" sz="1100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어플에서</a:t>
              </a:r>
              <a:r>
                <a:rPr kumimoji="1" lang="ko-KR" altLang="en-US" sz="11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추천하는 루트 뿐만 아니라 다른 사용자의 루트를 제공받을 수 있어</a:t>
              </a:r>
              <a:endParaRPr kumimoji="1" lang="en-US" altLang="ko-KR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 </a:t>
              </a:r>
              <a:r>
                <a:rPr kumimoji="1" lang="ko-KR" altLang="en-US" sz="11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훨씬 다양한 루트로 여행 가능</a:t>
              </a:r>
              <a:endPara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 flipH="1">
            <a:off x="-180528" y="1309514"/>
            <a:ext cx="964907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-324544" y="3957810"/>
            <a:ext cx="98650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2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</TotalTime>
  <Words>1631</Words>
  <Application>Microsoft Office PowerPoint</Application>
  <PresentationFormat>화면 슬라이드 쇼(16:9)</PresentationFormat>
  <Paragraphs>584</Paragraphs>
  <Slides>34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1" baseType="lpstr">
      <vt:lpstr>굴림</vt:lpstr>
      <vt:lpstr>Arial</vt:lpstr>
      <vt:lpstr>상상토끼 신과장</vt:lpstr>
      <vt:lpstr>상상토끼 꽃길</vt:lpstr>
      <vt:lpstr>Wingdings</vt:lpstr>
      <vt:lpstr>맑은 고딕</vt:lpstr>
      <vt:lpstr>DX고딕 40</vt:lpstr>
      <vt:lpstr>THE외계인설명서</vt:lpstr>
      <vt:lpstr>Arial Unicode MS</vt:lpstr>
      <vt:lpstr>DX새날B</vt:lpstr>
      <vt:lpstr>Times New Roman</vt:lpstr>
      <vt:lpstr>DX봄수체화B</vt:lpstr>
      <vt:lpstr>DX고딕 20</vt:lpstr>
      <vt:lpstr>DX고딕 30</vt:lpstr>
      <vt:lpstr>DX고딕 70</vt:lpstr>
      <vt:lpstr>DX고딕 60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개발환경 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T맵</dc:title>
  <dc:creator>student</dc:creator>
  <cp:lastModifiedBy>student</cp:lastModifiedBy>
  <cp:revision>193</cp:revision>
  <dcterms:created xsi:type="dcterms:W3CDTF">2018-08-20T08:44:23Z</dcterms:created>
  <dcterms:modified xsi:type="dcterms:W3CDTF">2018-08-25T06:26:03Z</dcterms:modified>
</cp:coreProperties>
</file>